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4" r:id="rId10"/>
    <p:sldId id="284" r:id="rId11"/>
    <p:sldId id="285" r:id="rId12"/>
    <p:sldId id="283" r:id="rId13"/>
    <p:sldId id="262" r:id="rId14"/>
    <p:sldId id="271" r:id="rId15"/>
    <p:sldId id="265" r:id="rId16"/>
    <p:sldId id="275" r:id="rId17"/>
    <p:sldId id="287" r:id="rId18"/>
    <p:sldId id="288" r:id="rId19"/>
    <p:sldId id="276" r:id="rId20"/>
    <p:sldId id="289" r:id="rId21"/>
    <p:sldId id="295" r:id="rId22"/>
    <p:sldId id="293" r:id="rId23"/>
    <p:sldId id="272" r:id="rId24"/>
    <p:sldId id="270" r:id="rId25"/>
    <p:sldId id="277" r:id="rId26"/>
    <p:sldId id="290" r:id="rId27"/>
    <p:sldId id="278" r:id="rId28"/>
    <p:sldId id="291" r:id="rId29"/>
    <p:sldId id="296" r:id="rId30"/>
    <p:sldId id="294" r:id="rId31"/>
    <p:sldId id="266" r:id="rId32"/>
    <p:sldId id="267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3" autoAdjust="0"/>
    <p:restoredTop sz="83980" autoAdjust="0"/>
  </p:normalViewPr>
  <p:slideViewPr>
    <p:cSldViewPr snapToGrid="0" showGuides="1">
      <p:cViewPr varScale="1">
        <p:scale>
          <a:sx n="130" d="100"/>
          <a:sy n="130" d="100"/>
        </p:scale>
        <p:origin x="46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64FA4-7C2C-4775-B94B-AD9F70A07EA0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183B-5C60-4373-84DB-8DE908749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our DV</a:t>
            </a:r>
          </a:p>
          <a:p>
            <a:endParaRPr lang="en-US" dirty="0"/>
          </a:p>
          <a:p>
            <a:r>
              <a:rPr lang="en-US" dirty="0"/>
              <a:t>And looking at Salary plotted in numerical order we find it looks exponential.</a:t>
            </a:r>
          </a:p>
          <a:p>
            <a:endParaRPr lang="en-US" dirty="0"/>
          </a:p>
          <a:p>
            <a:r>
              <a:rPr lang="en-US" dirty="0"/>
              <a:t>Unfortunately, I realized this within the last week.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Regression – is run in R and as it is processed over iterations it gauges how strong a relationship each independent variable has with all other variable</a:t>
            </a:r>
          </a:p>
          <a:p>
            <a:r>
              <a:rPr lang="en-US" dirty="0"/>
              <a:t>	This then can remove variables that don’t affect the dependent variable significantly</a:t>
            </a:r>
          </a:p>
          <a:p>
            <a:r>
              <a:rPr lang="en-US" dirty="0"/>
              <a:t>	Produces coefficients that tell us how Salary changes with respect to each variable</a:t>
            </a:r>
          </a:p>
          <a:p>
            <a:endParaRPr lang="en-US" dirty="0"/>
          </a:p>
          <a:p>
            <a:r>
              <a:rPr lang="en-US" dirty="0"/>
              <a:t>Mediation – Indirect keyword</a:t>
            </a:r>
          </a:p>
          <a:p>
            <a:r>
              <a:rPr lang="en-US" dirty="0"/>
              <a:t>Not as important but good to know </a:t>
            </a:r>
          </a:p>
          <a:p>
            <a:r>
              <a:rPr lang="en-US" dirty="0"/>
              <a:t>Regression of each individual variable with respect to WAR and compared to WAR + variable with respect to Salary</a:t>
            </a:r>
          </a:p>
          <a:p>
            <a:endParaRPr lang="en-US" dirty="0"/>
          </a:p>
          <a:p>
            <a:r>
              <a:rPr lang="en-US" dirty="0"/>
              <a:t>Moderation – Direct effect</a:t>
            </a:r>
          </a:p>
          <a:p>
            <a:r>
              <a:rPr lang="en-US" dirty="0"/>
              <a:t>Regression of WAR * each variable with respect to the Salary</a:t>
            </a:r>
          </a:p>
          <a:p>
            <a:r>
              <a:rPr lang="en-US" dirty="0"/>
              <a:t>This if significant is added to our formula for Salary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1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log is the inverse of exponential</a:t>
            </a:r>
          </a:p>
          <a:p>
            <a:endParaRPr lang="en-US" dirty="0"/>
          </a:p>
          <a:p>
            <a:r>
              <a:rPr lang="en-US" dirty="0"/>
              <a:t>Our formula is not quite ready we still need to look at moderation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63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looking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Mediation analysis assesses the mechanisms through which an independent variable influences a dependent variable.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running mediation tests we found three variables with significance W, IP,  WHIP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Analysis provides us effect of the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find Average Causal Mediation Effect (ACME) effect with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Average Direct Effect (ADE) effect with out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Total Effect or overall effect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Proportion Mediated relation of ACME to the Total which is tells us how strong the mediator 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3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Whip decrease with increase in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36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Moderation analysis examines whether the relationship between two variables changes based on the level of a third variable.</a:t>
            </a:r>
          </a:p>
          <a:p>
            <a:endParaRPr lang="en-US" dirty="0"/>
          </a:p>
          <a:p>
            <a:r>
              <a:rPr lang="en-US" dirty="0"/>
              <a:t>While running two significant moderators were found IP and W</a:t>
            </a:r>
          </a:p>
          <a:p>
            <a:endParaRPr lang="en-US" dirty="0"/>
          </a:p>
          <a:p>
            <a:r>
              <a:rPr lang="en-US" dirty="0"/>
              <a:t>These will be added to our equation coefficients * War * moderator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49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Formula is complete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61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plot our predicted salary(green) with Avg Yearly Salary(blue)</a:t>
            </a:r>
          </a:p>
          <a:p>
            <a:endParaRPr lang="en-US" dirty="0"/>
          </a:p>
          <a:p>
            <a:r>
              <a:rPr lang="en-US" dirty="0"/>
              <a:t>So, its not perfect some are closer that others </a:t>
            </a:r>
          </a:p>
          <a:p>
            <a:r>
              <a:rPr lang="en-US" dirty="0"/>
              <a:t>Let's look at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Pitcher – Starting or Relief</a:t>
            </a:r>
          </a:p>
          <a:p>
            <a:r>
              <a:rPr lang="en-US" dirty="0"/>
              <a:t>Position Player – All other positions other than pitcher C, 1B, RF, etc. </a:t>
            </a:r>
          </a:p>
          <a:p>
            <a:r>
              <a:rPr lang="en-US" dirty="0"/>
              <a:t>	They also bat</a:t>
            </a:r>
          </a:p>
          <a:p>
            <a:endParaRPr lang="en-US" dirty="0"/>
          </a:p>
          <a:p>
            <a:r>
              <a:rPr lang="en-US" dirty="0"/>
              <a:t>Salary we will look at is the average yearly salary over the course of a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 Error –  How off our model is compared to Avg Yearly Salary</a:t>
            </a:r>
          </a:p>
          <a:p>
            <a:endParaRPr lang="en-US" dirty="0"/>
          </a:p>
          <a:p>
            <a:r>
              <a:rPr lang="en-US" dirty="0"/>
              <a:t>Percent Difference – Relative difference between each value</a:t>
            </a:r>
          </a:p>
          <a:p>
            <a:endParaRPr lang="en-US" dirty="0"/>
          </a:p>
          <a:p>
            <a:r>
              <a:rPr lang="en-US" dirty="0"/>
              <a:t>Our model underestimates the data 13% of the time</a:t>
            </a:r>
          </a:p>
          <a:p>
            <a:r>
              <a:rPr lang="en-US" dirty="0"/>
              <a:t>While the gap between the two sets is off by 65% yikes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Position Players</a:t>
            </a:r>
          </a:p>
          <a:p>
            <a:endParaRPr lang="en-US" dirty="0"/>
          </a:p>
          <a:p>
            <a:r>
              <a:rPr lang="en-US" dirty="0"/>
              <a:t>We do have an oddity in AVG typically we want our players to have a higher batting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we look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two mediators this time H and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moderator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our Position player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8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16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underestimates 8.75% of the time</a:t>
            </a:r>
          </a:p>
          <a:p>
            <a:r>
              <a:rPr lang="en-US" dirty="0"/>
              <a:t>While our spread is 66% off </a:t>
            </a:r>
          </a:p>
          <a:p>
            <a:endParaRPr lang="en-US" dirty="0"/>
          </a:p>
          <a:p>
            <a:r>
              <a:rPr lang="en-US" dirty="0"/>
              <a:t>Yeah, this needs fine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50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underestimates salaries on average and by a significant amount</a:t>
            </a:r>
          </a:p>
          <a:p>
            <a:endParaRPr lang="en-US" dirty="0"/>
          </a:p>
          <a:p>
            <a:r>
              <a:rPr lang="en-US" dirty="0"/>
              <a:t>Out of 331 pitchers 31(~1/10) were within 10% and 67 with 25%</a:t>
            </a:r>
          </a:p>
          <a:p>
            <a:r>
              <a:rPr lang="en-US" dirty="0"/>
              <a:t>Out of 278 position players 25(~1/12) were within 10%, and 58 within 25%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9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other statistics that can be added and analyzed </a:t>
            </a:r>
          </a:p>
          <a:p>
            <a:r>
              <a:rPr lang="en-US" dirty="0"/>
              <a:t>Perhaps using a polynomic model or even a combination of models</a:t>
            </a:r>
          </a:p>
          <a:p>
            <a:r>
              <a:rPr lang="en-US" dirty="0"/>
              <a:t>There is the chance that a new statistic is need to analyze this properly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position players stats are mostly reflected in how well they bat</a:t>
            </a:r>
          </a:p>
          <a:p>
            <a:r>
              <a:rPr lang="en-US" dirty="0"/>
              <a:t>They also have other stats based on how well they play the field but are mostly overlooked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 is a stat that both types of players have however it is calculated differently</a:t>
            </a:r>
          </a:p>
          <a:p>
            <a:endParaRPr lang="en-US" dirty="0"/>
          </a:p>
          <a:p>
            <a:r>
              <a:rPr lang="en-US" dirty="0"/>
              <a:t>Position based on batting</a:t>
            </a:r>
          </a:p>
          <a:p>
            <a:r>
              <a:rPr lang="en-US" dirty="0"/>
              <a:t>Pitcher based on how well they pitch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8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Dummy variable are split into player position on the field, 1=Pitcher, 2=Catcher, 3=1</a:t>
            </a:r>
            <a:r>
              <a:rPr lang="en-US" baseline="30000" dirty="0"/>
              <a:t>st</a:t>
            </a:r>
            <a:r>
              <a:rPr lang="en-US" dirty="0"/>
              <a:t> Base, etc. </a:t>
            </a:r>
          </a:p>
          <a:p>
            <a:endParaRPr lang="en-US" dirty="0"/>
          </a:p>
          <a:p>
            <a:r>
              <a:rPr lang="en-US" dirty="0"/>
              <a:t>What hand they throw with or side of the plate they hit from is irrelevant for the time being</a:t>
            </a:r>
          </a:p>
          <a:p>
            <a:r>
              <a:rPr lang="en-US" dirty="0"/>
              <a:t>Also, they're last team and new team is also irrelevant.</a:t>
            </a:r>
          </a:p>
          <a:p>
            <a:endParaRPr lang="en-US" dirty="0"/>
          </a:p>
          <a:p>
            <a:r>
              <a:rPr lang="en-US" dirty="0"/>
              <a:t>Any N/A Salaries or WAR’s listed need to be dropped</a:t>
            </a:r>
          </a:p>
          <a:p>
            <a:r>
              <a:rPr lang="en-US" dirty="0"/>
              <a:t>N/A Saves is changed to 0</a:t>
            </a:r>
          </a:p>
          <a:p>
            <a:endParaRPr lang="en-US" dirty="0"/>
          </a:p>
          <a:p>
            <a:r>
              <a:rPr lang="en-US" dirty="0"/>
              <a:t>Minimum of 85 samples needed was found after looking at G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 the Stats in numerical order we find non-linear structure to the graphs</a:t>
            </a:r>
          </a:p>
          <a:p>
            <a:r>
              <a:rPr lang="en-US" dirty="0"/>
              <a:t>Some look exponential the others look polynomic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4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with batting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5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7" Type="http://schemas.openxmlformats.org/officeDocument/2006/relationships/hyperlink" Target="https://usq.pressbooks.pub/statisticsforresearchstudents/chapter/moderation-assumptions/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ssolutions.com/stepwise-regression-what-is-it-and-should-you-use-it/" TargetMode="External"/><Relationship Id="rId5" Type="http://schemas.openxmlformats.org/officeDocument/2006/relationships/hyperlink" Target="https://www.statology.org/exponential-regression-in-r/" TargetMode="External"/><Relationship Id="rId4" Type="http://schemas.openxmlformats.org/officeDocument/2006/relationships/hyperlink" Target="https://www.mlb.com/glossary/advanced-sta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F2D4281-C32E-230B-E72C-A65E4A9E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733923"/>
            <a:ext cx="8200767" cy="650036"/>
          </a:xfrm>
        </p:spPr>
        <p:txBody>
          <a:bodyPr>
            <a:normAutofit fontScale="90000"/>
          </a:bodyPr>
          <a:lstStyle/>
          <a:p>
            <a:r>
              <a:rPr lang="en-US" dirty="0"/>
              <a:t>Pitcher 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90071-DFF4-CB73-EC65-5B6679C41F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3443" y="1873155"/>
            <a:ext cx="3547318" cy="213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8A3FC-4D82-31B7-EF29-42EEC8D5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25" y="1881312"/>
            <a:ext cx="3546340" cy="213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48E43-2533-74F4-1B48-39EFA653B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468" y="1874413"/>
            <a:ext cx="3556622" cy="213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87710-E886-BA65-5F68-7D7F20957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8" y="4353548"/>
            <a:ext cx="3580983" cy="2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6604E-F303-972E-6214-D47229B70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332" y="4349294"/>
            <a:ext cx="3585636" cy="2155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9CF66-DFAA-3388-A829-DAE90868F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469" y="4348083"/>
            <a:ext cx="3546342" cy="213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ECE63-CA12-7A16-7A03-E3DBFF4C0FC2}"/>
              </a:ext>
            </a:extLst>
          </p:cNvPr>
          <p:cNvSpPr txBox="1"/>
          <p:nvPr/>
        </p:nvSpPr>
        <p:spPr>
          <a:xfrm>
            <a:off x="1507524" y="1285103"/>
            <a:ext cx="298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the shape of graphs</a:t>
            </a:r>
          </a:p>
        </p:txBody>
      </p:sp>
    </p:spTree>
    <p:extLst>
      <p:ext uri="{BB962C8B-B14F-4D97-AF65-F5344CB8AC3E}">
        <p14:creationId xmlns:p14="http://schemas.microsoft.com/office/powerpoint/2010/main" val="4067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283C-C3C7-B5D3-87A9-27F8519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40101"/>
            <a:ext cx="10515600" cy="60060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Player 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7F4C-6996-0B83-E7D5-F9890312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6" y="1881312"/>
            <a:ext cx="3585635" cy="215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8B790-6223-15B8-D372-85A72AEF9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155" y="1875133"/>
            <a:ext cx="3597737" cy="2162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B99D6-3089-43B5-3CBF-0F38B1096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932" y="1879389"/>
            <a:ext cx="3579457" cy="215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A8E35-2C87-D6E2-43BA-DDBDB2724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33" y="4348079"/>
            <a:ext cx="3585848" cy="215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3A8B5-5EC6-0903-0BDC-9DCB4E792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332" y="4353739"/>
            <a:ext cx="3567100" cy="214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E6538-C767-D59C-C337-35B68687B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289" y="4350100"/>
            <a:ext cx="3546282" cy="2131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D2F4A6-B13B-404F-F0D8-6CFF94CED1ED}"/>
              </a:ext>
            </a:extLst>
          </p:cNvPr>
          <p:cNvSpPr txBox="1"/>
          <p:nvPr/>
        </p:nvSpPr>
        <p:spPr>
          <a:xfrm>
            <a:off x="1501346" y="1285102"/>
            <a:ext cx="298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the shape of graphs</a:t>
            </a:r>
          </a:p>
        </p:txBody>
      </p:sp>
    </p:spTree>
    <p:extLst>
      <p:ext uri="{BB962C8B-B14F-4D97-AF65-F5344CB8AC3E}">
        <p14:creationId xmlns:p14="http://schemas.microsoft.com/office/powerpoint/2010/main" val="387667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C044-26ED-B08A-8331-E010C2A8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/>
              <a:t>Salary Data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90277-CFF7-00C0-79EC-648D933C3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9" y="950174"/>
            <a:ext cx="5259235" cy="3161135"/>
          </a:xfrm>
          <a:prstGeom prst="rect">
            <a:avLst/>
          </a:prstGeom>
          <a:noFill/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CF58CF1-BF2E-81A0-6C9C-C70A571D93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313498" y="950174"/>
            <a:ext cx="5270847" cy="316811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5EAA3-D290-764D-7B6C-3FF183F95455}"/>
              </a:ext>
            </a:extLst>
          </p:cNvPr>
          <p:cNvSpPr txBox="1"/>
          <p:nvPr/>
        </p:nvSpPr>
        <p:spPr>
          <a:xfrm>
            <a:off x="4108622" y="6048632"/>
            <a:ext cx="362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of the graphs look exponential </a:t>
            </a:r>
          </a:p>
        </p:txBody>
      </p:sp>
    </p:spTree>
    <p:extLst>
      <p:ext uri="{BB962C8B-B14F-4D97-AF65-F5344CB8AC3E}">
        <p14:creationId xmlns:p14="http://schemas.microsoft.com/office/powerpoint/2010/main" val="104586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3100" dirty="0"/>
              <a:t>Exponential Regression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Pitchers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16.064277 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$9,476,039.38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SV: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0.025936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SV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saves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WHIP: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0.721570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WHIP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Higher WHIP decreases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0.154367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WAR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WAR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0.004216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IP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innings pitched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0.054429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W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ERA: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0.045483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ERA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good ERA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0.023938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older the player leads to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45.47% of the variability in AVG. SALARY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  <a:blipFill>
                <a:blip r:embed="rId3"/>
                <a:stretch>
                  <a:fillRect l="-336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98F0FB-AAEE-F558-8727-AC8B4AC45B8C}"/>
              </a:ext>
            </a:extLst>
          </p:cNvPr>
          <p:cNvSpPr txBox="1"/>
          <p:nvPr/>
        </p:nvSpPr>
        <p:spPr>
          <a:xfrm>
            <a:off x="347534" y="3137754"/>
            <a:ext cx="4483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ln⁡(𝑃𝑟𝑒𝑑𝑖𝑐𝑡𝑒𝑑 𝑆𝑎𝑙𝑎𝑟𝑦) = 16.064277 + 0.154367∗WAR − 0.023938∗AGE + 0.004216∗IP + 0.045483∗ERA − 0.721570∗WHIP + 0.054429∗W + 0.025936∗SV</a:t>
            </a:r>
          </a:p>
        </p:txBody>
      </p:sp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A7578-3601-1788-0CFE-E524A081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132736" y="1606775"/>
            <a:ext cx="11924071" cy="52512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BB9F-1C2C-670B-3D97-C50E9AB3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14" y="344683"/>
            <a:ext cx="10515600" cy="1236981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25" y="1227439"/>
            <a:ext cx="3636915" cy="2232453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95EEE-5CA6-4079-17CD-1C515D26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9" y="3531973"/>
            <a:ext cx="3923270" cy="57046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Indirectly effects 45.2% WAR on Salary  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54F77-6395-1752-89BC-1EFA9DA86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920" y="831500"/>
            <a:ext cx="7837627" cy="53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400-77AB-80A1-C9E0-16C4CC64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03" y="1278924"/>
            <a:ext cx="3636915" cy="2272864"/>
          </a:xfrm>
        </p:spPr>
        <p:txBody>
          <a:bodyPr anchor="b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6FEE-6608-5DD5-E332-4185FEBE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69" y="3472248"/>
            <a:ext cx="3608964" cy="12905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Indirectly effects 36.9% WAR on Salary  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7B612-6503-0471-8E21-DE2784A88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7508" y="848032"/>
            <a:ext cx="7815341" cy="53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7958-533E-75B5-3BEA-F2241C34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301" y="1632510"/>
            <a:ext cx="3894077" cy="1734094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Mediation Analysis of	</a:t>
            </a:r>
            <a:br>
              <a:rPr lang="en-US" sz="4100" dirty="0"/>
            </a:br>
            <a:r>
              <a:rPr lang="en-US" sz="4100" dirty="0"/>
              <a:t>WHIP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7FF39-AE58-D646-9CAA-12154912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818" y="3626233"/>
            <a:ext cx="3989738" cy="991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9.204% WAR on Salary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F82624-8C15-84C0-0408-D9B0937F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75" y="1019635"/>
            <a:ext cx="7756511" cy="52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592" y="1399610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Moderation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2DAFD-E9F6-613E-C732-9E6584CA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303" y="3091315"/>
            <a:ext cx="4215510" cy="29244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-0.0012974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39.66% on WAR and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-0.01393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40.07% on WAR and Salary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6A3FF-5BA4-7B63-07B4-247A15B8E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56" y="833284"/>
            <a:ext cx="7575880" cy="51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9341581" cy="1698343"/>
          </a:xfrm>
        </p:spPr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46" y="3118134"/>
            <a:ext cx="6320554" cy="2901666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Hayden Ravert</a:t>
            </a:r>
          </a:p>
          <a:p>
            <a:pPr marL="0" indent="0" algn="r">
              <a:buNone/>
            </a:pPr>
            <a:r>
              <a:rPr lang="en-US" dirty="0"/>
              <a:t>B.S. Astrophysics From Towson University</a:t>
            </a:r>
          </a:p>
          <a:p>
            <a:pPr marL="0" indent="0" algn="r">
              <a:buNone/>
            </a:pPr>
            <a:r>
              <a:rPr lang="en-US" dirty="0"/>
              <a:t>10 years of Retail Management</a:t>
            </a:r>
          </a:p>
          <a:p>
            <a:pPr marL="0" indent="0" algn="r">
              <a:buNone/>
            </a:pPr>
            <a:r>
              <a:rPr lang="en-US" dirty="0"/>
              <a:t>A lifetime of watching and analyzing Baseball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8E5977-8EB2-69A3-7490-1E65AB2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Salary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𝑆𝑎𝑙𝑎𝑟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(16.064277 +  0.154367∗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− 0.023938∗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AGE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+ 0.004216∗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+ 0.045483∗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ERA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− 0.721570∗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WHIP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+ 0.054429∗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+ 0.025936∗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SV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− 0.0012974∗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IP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− 0.01393∗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/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𝑆𝑎𝑙𝑎𝑟𝑦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16.064277 +  0.154367∗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WAR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− 0.023938∗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+ 0.004216∗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+ 0.045483∗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ERA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− 0.721570∗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WHIP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+ 0.054429∗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+ 0.025936∗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− 0.0012974∗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IP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− 0.01393∗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blipFill>
                <a:blip r:embed="rId4"/>
                <a:stretch>
                  <a:fillRect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1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18B1-C3D5-27A6-52FB-23FC23DB9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44" y="5732950"/>
            <a:ext cx="9689834" cy="11250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700" dirty="0"/>
              <a:t>Comparison of Predicted vs. Actual 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B69B4-82BC-E954-5609-E2FE059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2" y="0"/>
            <a:ext cx="10921181" cy="570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7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827" y="455290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Pitcher ERROR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37" y="1902541"/>
            <a:ext cx="7915869" cy="4472101"/>
          </a:xfrm>
        </p:spPr>
        <p:txBody>
          <a:bodyPr anchor="ctr">
            <a:normAutofit/>
          </a:bodyPr>
          <a:lstStyle/>
          <a:p>
            <a:r>
              <a:rPr lang="en-US" dirty="0"/>
              <a:t>Percent Error = ((Observed - Predicted)/Observed) *100%</a:t>
            </a:r>
          </a:p>
          <a:p>
            <a:pPr lvl="1"/>
            <a:r>
              <a:rPr lang="en-US" dirty="0"/>
              <a:t>Over the whole Pitching Dataset </a:t>
            </a:r>
          </a:p>
          <a:p>
            <a:pPr lvl="2"/>
            <a:r>
              <a:rPr lang="en-US" dirty="0"/>
              <a:t>Average Percent Error = -13.44%</a:t>
            </a:r>
          </a:p>
          <a:p>
            <a:pPr lvl="2"/>
            <a:r>
              <a:rPr lang="en-US" dirty="0"/>
              <a:t>Standard Deviation = 1.051311</a:t>
            </a:r>
          </a:p>
          <a:p>
            <a:r>
              <a:rPr lang="en-US" dirty="0"/>
              <a:t>Percent Difference = |Observed - Predicted|/[(Observed + Predicted)/2]</a:t>
            </a:r>
          </a:p>
          <a:p>
            <a:pPr lvl="1"/>
            <a:r>
              <a:rPr lang="en-US" dirty="0"/>
              <a:t>Over the whole Pitching Dataset</a:t>
            </a:r>
          </a:p>
          <a:p>
            <a:pPr lvl="2"/>
            <a:r>
              <a:rPr lang="en-US" dirty="0"/>
              <a:t>Average Percent Difference = 65%</a:t>
            </a:r>
          </a:p>
          <a:p>
            <a:pPr lvl="2"/>
            <a:r>
              <a:rPr lang="en-US" dirty="0"/>
              <a:t>Standard Deviation = .4261189</a:t>
            </a:r>
          </a:p>
        </p:txBody>
      </p:sp>
    </p:spTree>
    <p:extLst>
      <p:ext uri="{BB962C8B-B14F-4D97-AF65-F5344CB8AC3E}">
        <p14:creationId xmlns:p14="http://schemas.microsoft.com/office/powerpoint/2010/main" val="360047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444" y="1298884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Exponential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Position Players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Stepwise Regression Effects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RBI, HR: Not Significant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Interpretation of coefficients (Significance Highest to Lowest):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sz="1700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14.125269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The average predicted AVG. SALARY when all other variables are zero is $1363095.81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3.627472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𝑂𝑃𝑆</m:t>
                        </m:r>
                      </m:sup>
                    </m:sSup>
                  </m:oMath>
                </a14:m>
                <a:r>
                  <a:rPr lang="en-US" sz="1700" dirty="0"/>
                  <a:t> A better OPS increases salary 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0.215630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𝑊𝐴𝑅</m:t>
                        </m:r>
                      </m:sup>
                    </m:sSup>
                  </m:oMath>
                </a14:m>
                <a:r>
                  <a:rPr lang="en-US" sz="1700" dirty="0"/>
                  <a:t> Increase in WAR increases salary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0.008152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The more hits, salary increases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AVG: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−6.927712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𝐴𝑉𝐺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 higher batting average salary decreases*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−0.022076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𝐴𝐺𝐸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As age increases there is a decrease in salary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The adjusted R-squared for this model indicates that the included variables collectively explain about 52.07% of the variability in AVG. SALARY.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2363E40-2264-E6BD-E290-C6DE6B2FB853}"/>
              </a:ext>
            </a:extLst>
          </p:cNvPr>
          <p:cNvSpPr txBox="1"/>
          <p:nvPr/>
        </p:nvSpPr>
        <p:spPr>
          <a:xfrm>
            <a:off x="1430145" y="4284606"/>
            <a:ext cx="3946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ln⁡(𝑃𝑟𝑒𝑑𝑖𝑐𝑡𝑒𝑑 𝑆𝑎𝑙𝑎𝑟𝑦) = </a:t>
            </a:r>
          </a:p>
          <a:p>
            <a:r>
              <a:rPr lang="en-US" dirty="0"/>
              <a:t>14.125269 + 0.215630∗WAR − 0.022076∗AGE + 0.008152∗H − 6.927712∗AVG + 3.627472∗OPS </a:t>
            </a:r>
          </a:p>
        </p:txBody>
      </p:sp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4965E-2EFE-B2A8-D240-96749B38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553065" y="1622982"/>
            <a:ext cx="11142405" cy="523501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660F8-E5AE-0085-A07B-60E8D69F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62"/>
            <a:ext cx="10515600" cy="1249338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0" y="1066801"/>
            <a:ext cx="3636915" cy="2454875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D36B-D68B-07B7-DD62-B52B95AF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84" y="3785288"/>
            <a:ext cx="5463630" cy="656967"/>
          </a:xfrm>
        </p:spPr>
        <p:txBody>
          <a:bodyPr anchor="t">
            <a:normAutofit/>
          </a:bodyPr>
          <a:lstStyle/>
          <a:p>
            <a:r>
              <a:rPr lang="en-US" dirty="0"/>
              <a:t>Indirectly effects 30.30% WAR on Salary 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367C26-E566-149B-2DC4-30A44517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5436" y="772282"/>
            <a:ext cx="7136836" cy="5566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C0A-8E66-FE06-9038-20705ED3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673" y="1614971"/>
            <a:ext cx="4173417" cy="1744865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Mediation Analysis of</a:t>
            </a:r>
            <a:br>
              <a:rPr lang="en-US" sz="3600" dirty="0"/>
            </a:br>
            <a:r>
              <a:rPr lang="en-US" sz="3600" dirty="0"/>
              <a:t>OPS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4030C1-D165-6B17-8D58-20B1ED49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45" y="860079"/>
            <a:ext cx="7717717" cy="5267340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93127-BCBF-F8CE-BCB0-B2CBB7498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90" y="3952103"/>
            <a:ext cx="4215510" cy="1262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17.05%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7" y="7219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AA42AF-CB8A-040A-5A47-11119D43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-0.0018766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49.25% on WAR and Salary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C9D09-C74A-7DF7-694D-63D8626D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3903" y="1061884"/>
            <a:ext cx="7702287" cy="52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33D96-74BB-F7FE-DCDD-67A9C45E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𝑃𝑟𝑒𝑑𝑖𝑐𝑡𝑒𝑑</m:t>
                      </m:r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𝑆𝑎𝑙𝑎𝑟𝑦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14.125269 + 0.215630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0.022076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AGE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+ 0.008152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6.927712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AVG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+ 3.627472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OPS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0.0018766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WAR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/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ln⁡(𝑃𝑟𝑒𝑑𝑖𝑐𝑡𝑒𝑑 𝑆𝑎𝑙𝑎𝑟𝑦) = </a:t>
                </a:r>
                <a:endParaRPr lang="en-US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14.125269 + 0.215630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WAR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0.022076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AGE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+ 0.008152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6.927712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+ 3.627472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OPS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0.0018766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blipFill>
                <a:blip r:embed="rId4"/>
                <a:stretch>
                  <a:fillRect l="-430" t="-2905" b="-5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9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8EB-A3D7-5B0F-87F5-FD78C124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81" y="72836"/>
            <a:ext cx="10515600" cy="7268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Comparison of Predicted vs. Actual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77E4A-AD98-CAD4-9EB3-0DE92672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95" y="687296"/>
            <a:ext cx="9152966" cy="61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seball and gloves">
            <a:extLst>
              <a:ext uri="{FF2B5EF4-FFF2-40B4-BE49-F238E27FC236}">
                <a16:creationId xmlns:a16="http://schemas.microsoft.com/office/drawing/2014/main" id="{980CAE76-6B61-1345-8C72-5184FBC0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" b="130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166" y="101999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1167" y="1708114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17" y="2014986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Position Error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439" y="838201"/>
            <a:ext cx="7733988" cy="5181600"/>
          </a:xfrm>
        </p:spPr>
        <p:txBody>
          <a:bodyPr anchor="ctr">
            <a:normAutofit/>
          </a:bodyPr>
          <a:lstStyle/>
          <a:p>
            <a:r>
              <a:rPr lang="en-US" dirty="0"/>
              <a:t>Percent Error = ((Observed - Predicted)/Observed) *100%</a:t>
            </a:r>
          </a:p>
          <a:p>
            <a:pPr lvl="1"/>
            <a:r>
              <a:rPr lang="en-US" dirty="0"/>
              <a:t>Over the whole Position Player Dataset </a:t>
            </a:r>
          </a:p>
          <a:p>
            <a:pPr lvl="2"/>
            <a:r>
              <a:rPr lang="en-US" dirty="0"/>
              <a:t>Average Percent Error = - 8.75%</a:t>
            </a:r>
          </a:p>
          <a:p>
            <a:pPr lvl="2"/>
            <a:r>
              <a:rPr lang="en-US" dirty="0"/>
              <a:t>Standard Deviation = .09736621</a:t>
            </a:r>
          </a:p>
          <a:p>
            <a:r>
              <a:rPr lang="en-US" dirty="0"/>
              <a:t>Percent Difference = |Observed - Predicted|/[(Observed + Predicted)/2]</a:t>
            </a:r>
          </a:p>
          <a:p>
            <a:pPr lvl="1"/>
            <a:r>
              <a:rPr lang="en-US" dirty="0"/>
              <a:t>Over the whole Position Player Dataset</a:t>
            </a:r>
          </a:p>
          <a:p>
            <a:pPr lvl="2"/>
            <a:r>
              <a:rPr lang="en-US" dirty="0"/>
              <a:t>Average Percent Difference = 66%</a:t>
            </a:r>
          </a:p>
          <a:p>
            <a:pPr lvl="2"/>
            <a:r>
              <a:rPr lang="en-US" dirty="0"/>
              <a:t>Standard Deviation = .4149471</a:t>
            </a:r>
          </a:p>
        </p:txBody>
      </p:sp>
    </p:spTree>
    <p:extLst>
      <p:ext uri="{BB962C8B-B14F-4D97-AF65-F5344CB8AC3E}">
        <p14:creationId xmlns:p14="http://schemas.microsoft.com/office/powerpoint/2010/main" val="21293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Pitcher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𝑃𝑟𝑒𝑑𝑖𝑐𝑡𝑒𝑑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𝑆𝑎𝑙𝑎𝑟𝑦</m:t>
                            </m:r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16.064277 +  0.154367∗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WAR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− 0.023938∗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+ 0.004216∗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IP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+ 0.045483∗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ERA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− 0.721570∗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WHIP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+ 0.054429∗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+ 0.025936∗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SV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− 0.0012974∗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WAR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IP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 − 0.01393∗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WAR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dirty="0"/>
                  <a:t>Average -13.44% underestimate</a:t>
                </a:r>
              </a:p>
              <a:p>
                <a:pPr lvl="2"/>
                <a:r>
                  <a:rPr lang="en-US" dirty="0"/>
                  <a:t>Average 65% difference between observed and predicted</a:t>
                </a:r>
              </a:p>
              <a:p>
                <a:r>
                  <a:rPr lang="en-US" dirty="0"/>
                  <a:t>Position Player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𝑃𝑟𝑒𝑑𝑖𝑐𝑡𝑒𝑑</m:t>
                    </m:r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𝑆𝑎𝑙𝑎𝑟𝑦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14.125269 + 0.215630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WAR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0.022076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AGE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+ 0.008152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6.927712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AVG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+ 3.627472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OPS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0.0018766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WAR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Average -8.75% underestimate</a:t>
                </a:r>
              </a:p>
              <a:p>
                <a:pPr lvl="2"/>
                <a:r>
                  <a:rPr lang="en-US" dirty="0"/>
                  <a:t>Average 66% difference between observed and predicted</a:t>
                </a:r>
              </a:p>
              <a:p>
                <a:pPr lvl="2"/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  <a:blipFill>
                <a:blip r:embed="rId3"/>
                <a:stretch>
                  <a:fillRect l="-23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Average Percentage Error</a:t>
            </a:r>
          </a:p>
          <a:p>
            <a:pPr lvl="1"/>
            <a:r>
              <a:rPr lang="en-US" dirty="0"/>
              <a:t>Fine tuning is required</a:t>
            </a:r>
          </a:p>
          <a:p>
            <a:pPr lvl="2"/>
            <a:r>
              <a:rPr lang="en-US" dirty="0"/>
              <a:t>Adding other statistic variables</a:t>
            </a:r>
          </a:p>
          <a:p>
            <a:pPr lvl="2"/>
            <a:r>
              <a:rPr lang="en-US" dirty="0"/>
              <a:t>Different regression models</a:t>
            </a:r>
          </a:p>
          <a:p>
            <a:pPr lvl="1"/>
            <a:r>
              <a:rPr lang="en-US" dirty="0"/>
              <a:t>Unknowns that can't be accounted for (Human Error)</a:t>
            </a:r>
          </a:p>
          <a:p>
            <a:pPr lvl="2"/>
            <a:r>
              <a:rPr lang="en-US" dirty="0"/>
              <a:t>Negotiation process</a:t>
            </a:r>
          </a:p>
          <a:p>
            <a:pPr lvl="2"/>
            <a:r>
              <a:rPr lang="en-US" dirty="0"/>
              <a:t>Over valuation</a:t>
            </a:r>
          </a:p>
          <a:p>
            <a:r>
              <a:rPr lang="en-US" dirty="0"/>
              <a:t>Still great for a front office to use just to get an idea if they are in or out on a player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4D0EE616-5364-FF8C-DA9D-EDAA606D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574" y="2426796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Zach. (2021, October 4).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Exponential regression in R (Step-by-Step)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Statology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>
                <a:effectLst/>
                <a:latin typeface="Times New Roman" panose="02020603050405020304" pitchFamily="18" charset="0"/>
                <a:hlinkClick r:id="rId5"/>
              </a:rPr>
              <a:t>https://www.statology.org/exponential-regression-in-r/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6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7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5" y="1696064"/>
            <a:ext cx="5283958" cy="2576052"/>
          </a:xfrm>
        </p:spPr>
        <p:txBody>
          <a:bodyPr>
            <a:normAutofit/>
          </a:bodyPr>
          <a:lstStyle/>
          <a:p>
            <a:r>
              <a:rPr lang="en-US" sz="5400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619" y="1939413"/>
            <a:ext cx="3515180" cy="4232786"/>
          </a:xfrm>
        </p:spPr>
        <p:txBody>
          <a:bodyPr anchor="t">
            <a:normAutofit/>
          </a:bodyPr>
          <a:lstStyle/>
          <a:p>
            <a:r>
              <a:rPr lang="en-US" dirty="0"/>
              <a:t>Players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Which statistics should we use?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baseball game">
            <a:extLst>
              <a:ext uri="{FF2B5EF4-FFF2-40B4-BE49-F238E27FC236}">
                <a16:creationId xmlns:a16="http://schemas.microsoft.com/office/drawing/2014/main" id="{AADA9A07-3567-B0C6-9089-6A8AD365F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37" y="244295"/>
            <a:ext cx="3817453" cy="571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/>
              <a:t>Stats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ERA – Earned Run Average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Number of Runs per nine innings (Lower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WHIP – Walks and Hits per Inning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How well a pitcher keeps players off base (Lower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-IP – Innings Pitched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Number of innings pitched over a season (Higher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-W – Wins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Pitcher of record with a lead after five innings when starting or most effective relief pitcher (Higher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-SV – Saves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Pitcher who gets the last three outs with a lead of no more that three runs (Higher Better)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empty baseball diamond">
            <a:extLst>
              <a:ext uri="{FF2B5EF4-FFF2-40B4-BE49-F238E27FC236}">
                <a16:creationId xmlns:a16="http://schemas.microsoft.com/office/drawing/2014/main" id="{49442C7A-19F9-73E7-29E7-CAC5B72F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" y="1915297"/>
            <a:ext cx="5213560" cy="347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Stats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H – Hits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 hits the ball in fair territory and reaches base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RBI – Runs Batted In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player's plate appearance results in a run scored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HR – Home Runs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 scores who hit the ball in fair territory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AVG – Batting Average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Total Hits divided by Total At Bats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OPS – On Base Percentage Plus Slugging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How well a hitter can reach base and how well he can hit for average and power (Higher Better)</a:t>
            </a:r>
            <a:endParaRPr lang="en-US"/>
          </a:p>
          <a:p>
            <a:pPr lvl="2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2800"/>
              <a:t>Manipulating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547" y="838201"/>
            <a:ext cx="5922696" cy="51816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 Player Id column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Split the data into Pitcher and Position Player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Created dummy variables to match positions to separate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Drop irrelevant columns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Position, Bats, Throws, From, To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Drop missing values or change to 0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Pitchers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Age, Average Salary, Innings Pitched, ERA, WHIP, Wins, Saves, WAR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Sample Size 331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Position Players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Age, Average Salary, Hits, RBI, HR, AVG, OPS, WAR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Sample Size 278</a:t>
            </a:r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9F74996-C100-13F9-F7BA-01FF959D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" y="2137718"/>
            <a:ext cx="4273392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2421</Words>
  <Application>Microsoft Office PowerPoint</Application>
  <PresentationFormat>Widescreen</PresentationFormat>
  <Paragraphs>309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Felix Titling</vt:lpstr>
      <vt:lpstr>Goudy Old Style</vt:lpstr>
      <vt:lpstr>Söhne</vt:lpstr>
      <vt:lpstr>Times New Roman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Gathering Data Methods</vt:lpstr>
      <vt:lpstr>Manipulating Data</vt:lpstr>
      <vt:lpstr>Pitcher Data Exploration</vt:lpstr>
      <vt:lpstr>Position Player Data Exploration</vt:lpstr>
      <vt:lpstr>Salary Data Exploration</vt:lpstr>
      <vt:lpstr>Analysis Methods</vt:lpstr>
      <vt:lpstr>Exponential Regression Results</vt:lpstr>
      <vt:lpstr>Exponential Regression coefficients vs actual Trend lines</vt:lpstr>
      <vt:lpstr>Mediation Analysis of W</vt:lpstr>
      <vt:lpstr>Mediation Analysis of IP</vt:lpstr>
      <vt:lpstr>Mediation Analysis of  WHIP</vt:lpstr>
      <vt:lpstr>Moderation Analysis</vt:lpstr>
      <vt:lpstr>Predicted Salary Equation</vt:lpstr>
      <vt:lpstr>Comparison of Predicted vs. Actual  </vt:lpstr>
      <vt:lpstr>Pitcher ERROR</vt:lpstr>
      <vt:lpstr>Exponential regression Results</vt:lpstr>
      <vt:lpstr>Exponential Regression coefficients vs actual Trend lines</vt:lpstr>
      <vt:lpstr>Mediation Analysis of H</vt:lpstr>
      <vt:lpstr>Mediation Analysis of OPS</vt:lpstr>
      <vt:lpstr>Moderation Analysis</vt:lpstr>
      <vt:lpstr>Prediction Equation</vt:lpstr>
      <vt:lpstr>Comparison of Predicted vs. Actual</vt:lpstr>
      <vt:lpstr>Position Error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179</cp:revision>
  <dcterms:created xsi:type="dcterms:W3CDTF">2024-01-08T22:35:16Z</dcterms:created>
  <dcterms:modified xsi:type="dcterms:W3CDTF">2024-01-18T05:49:15Z</dcterms:modified>
</cp:coreProperties>
</file>